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1"/>
  </p:handoutMasterIdLst>
  <p:sldIdLst>
    <p:sldId id="263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1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ED7D31"/>
    <a:srgbClr val="0070C0"/>
    <a:srgbClr val="4788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73" d="100"/>
          <a:sy n="73" d="100"/>
        </p:scale>
        <p:origin x="-48" y="3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xmlns="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pPr marL="0" algn="l" defTabSz="914400" rtl="0" eaLnBrk="1" latinLnBrk="0" hangingPunct="1">
              <a:defRPr/>
            </a:pPr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算数运算符与算数表达式</a:t>
            </a:r>
            <a:endParaRPr lang="en-US" altLang="zh-CN" sz="2400" kern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xmlns="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xmlns="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2.9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13" Type="http://schemas.openxmlformats.org/officeDocument/2006/relationships/oleObject" Target="../embeddings/oleObject1.bin"/><Relationship Id="rId3" Type="http://schemas.openxmlformats.org/officeDocument/2006/relationships/tags" Target="../tags/tag2.xml"/><Relationship Id="rId7" Type="http://schemas.openxmlformats.org/officeDocument/2006/relationships/tags" Target="../tags/tag6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tags" Target="../tags/tag5.xml"/><Relationship Id="rId11" Type="http://schemas.openxmlformats.org/officeDocument/2006/relationships/tags" Target="../tags/tag10.xml"/><Relationship Id="rId5" Type="http://schemas.openxmlformats.org/officeDocument/2006/relationships/tags" Target="../tags/tag4.xml"/><Relationship Id="rId15" Type="http://schemas.openxmlformats.org/officeDocument/2006/relationships/image" Target="../media/image6.tmp"/><Relationship Id="rId10" Type="http://schemas.openxmlformats.org/officeDocument/2006/relationships/tags" Target="../tags/tag9.xml"/><Relationship Id="rId4" Type="http://schemas.openxmlformats.org/officeDocument/2006/relationships/tags" Target="../tags/tag3.xml"/><Relationship Id="rId9" Type="http://schemas.openxmlformats.org/officeDocument/2006/relationships/tags" Target="../tags/tag8.xml"/><Relationship Id="rId14" Type="http://schemas.openxmlformats.org/officeDocument/2006/relationships/image" Target="../media/image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xmlns="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F941A70-3CF9-474B-9082-9F1B6EE9B7BE}"/>
              </a:ext>
            </a:extLst>
          </p:cNvPr>
          <p:cNvSpPr txBox="1"/>
          <p:nvPr/>
        </p:nvSpPr>
        <p:spPr>
          <a:xfrm>
            <a:off x="2778663" y="2305615"/>
            <a:ext cx="6660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算数运算符</a:t>
            </a:r>
            <a:endParaRPr lang="en-US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算数表达式</a:t>
            </a:r>
            <a:endParaRPr lang="en-US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236A77D-E49D-488B-BBC4-787894FC8936}"/>
              </a:ext>
            </a:extLst>
          </p:cNvPr>
          <p:cNvSpPr txBox="1"/>
          <p:nvPr/>
        </p:nvSpPr>
        <p:spPr>
          <a:xfrm>
            <a:off x="1673594" y="1831892"/>
            <a:ext cx="8844812" cy="3430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对于基本数据，可以通过运算符组成相应的表达式，实现对数据的处理。常用的基本运算包括算数运算、关系运算、逻辑运算以及这些运算的组合。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语言提供了丰富的运算符，绝大部分运算符的含义与数学上各类运算符的含义相同。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学习了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提供的基本运算符和表达式后，就可以直接使用它们来设计求解问题的算法、编写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程序、实现问题的求解了。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9B1A0D9C-898E-48FB-9088-D18CE40B2F58}"/>
              </a:ext>
            </a:extLst>
          </p:cNvPr>
          <p:cNvGrpSpPr/>
          <p:nvPr/>
        </p:nvGrpSpPr>
        <p:grpSpPr>
          <a:xfrm rot="10800000" flipH="1">
            <a:off x="1424236" y="1388853"/>
            <a:ext cx="9210177" cy="4615131"/>
            <a:chOff x="850263" y="361514"/>
            <a:chExt cx="13416557" cy="696799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247DD11F-40D7-4ACD-8E9E-1128CF58B8D9}"/>
                </a:ext>
              </a:extLst>
            </p:cNvPr>
            <p:cNvGrpSpPr/>
            <p:nvPr/>
          </p:nvGrpSpPr>
          <p:grpSpPr>
            <a:xfrm>
              <a:off x="850263" y="361514"/>
              <a:ext cx="13416557" cy="6967999"/>
              <a:chOff x="850263" y="361514"/>
              <a:chExt cx="13416557" cy="6967999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xmlns="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361514"/>
                <a:ext cx="13416557" cy="6967999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xmlns="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46817" y="507225"/>
                <a:ext cx="1573216" cy="303301"/>
                <a:chOff x="6118938" y="506538"/>
                <a:chExt cx="1547289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xmlns="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075319" y="506538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xmlns="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03826" y="506538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xmlns="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18938" y="506538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xmlns="" id="{034C073A-45D5-46DB-A924-50411BDABF81}"/>
                </a:ext>
              </a:extLst>
            </p:cNvPr>
            <p:cNvSpPr/>
            <p:nvPr/>
          </p:nvSpPr>
          <p:spPr>
            <a:xfrm>
              <a:off x="1837440" y="50722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xmlns="" id="{87259167-02CF-4591-9FCE-EDD9CE307BCE}"/>
                </a:ext>
              </a:extLst>
            </p:cNvPr>
            <p:cNvSpPr/>
            <p:nvPr/>
          </p:nvSpPr>
          <p:spPr>
            <a:xfrm>
              <a:off x="2322328" y="50722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xmlns="" id="{5C7F3AF0-EBE1-474D-BA45-28355B3C9F13}"/>
                </a:ext>
              </a:extLst>
            </p:cNvPr>
            <p:cNvSpPr/>
            <p:nvPr/>
          </p:nvSpPr>
          <p:spPr>
            <a:xfrm>
              <a:off x="2793817" y="50722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9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136AF5EA-2AEB-47C5-80E6-562C87DEA9EB}"/>
              </a:ext>
            </a:extLst>
          </p:cNvPr>
          <p:cNvGrpSpPr/>
          <p:nvPr/>
        </p:nvGrpSpPr>
        <p:grpSpPr>
          <a:xfrm>
            <a:off x="531930" y="665289"/>
            <a:ext cx="5944683" cy="461665"/>
            <a:chOff x="515938" y="1091211"/>
            <a:chExt cx="5944683" cy="461665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xmlns="" id="{322B74F8-C23C-4339-91AD-035D0A2C76B7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3" name="平行四边形 2">
                <a:extLst>
                  <a:ext uri="{FF2B5EF4-FFF2-40B4-BE49-F238E27FC236}">
                    <a16:creationId xmlns:a16="http://schemas.microsoft.com/office/drawing/2014/main" xmlns="" id="{B01023DF-BDF6-4B93-9891-74D1CA6220B8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xmlns="" id="{4D38825C-11F4-4817-9208-DC480532B93C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xmlns="" id="{11C215DA-4291-4C4B-B262-25330574FD0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xmlns="" id="{28B44E5C-D317-4A56-B589-E45C258AA062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xmlns="" id="{0C6F574C-C1C1-4701-9D1E-89EC476006DE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xmlns="" id="{952B1A9A-AE9C-44F8-B2A0-F00B7810FF58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xmlns="" id="{3B9A05ED-D72D-4F42-A476-686D3380420C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xmlns="" id="{B0E7953B-C671-4DD9-84B6-5568800F9E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xmlns="" id="{24012F19-E159-4817-AC26-948D4D73387E}"/>
                </a:ext>
              </a:extLst>
            </p:cNvPr>
            <p:cNvSpPr txBox="1"/>
            <p:nvPr/>
          </p:nvSpPr>
          <p:spPr>
            <a:xfrm>
              <a:off x="981504" y="1091211"/>
              <a:ext cx="54791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400" dirty="0">
                  <a:solidFill>
                    <a:srgbClr val="ED7D3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运算符</a:t>
              </a:r>
              <a:endParaRPr lang="zh-CN" altLang="en-US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EBC1E8D5-0DEC-41A6-BDE1-5C80DCB35CA2}"/>
              </a:ext>
            </a:extLst>
          </p:cNvPr>
          <p:cNvSpPr txBox="1"/>
          <p:nvPr/>
        </p:nvSpPr>
        <p:spPr>
          <a:xfrm>
            <a:off x="1198673" y="1394145"/>
            <a:ext cx="10070870" cy="148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运算符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是编译器能够识别的具有运算含义的符号。</a:t>
            </a:r>
          </a:p>
          <a:p>
            <a:pPr algn="just">
              <a:lnSpc>
                <a:spcPct val="130000"/>
              </a:lnSpc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根据操作数的不同，可将运算符分为三类：单目运算符（一个操作数）、双目运算符（两个操作数）和三目运算符（三个操作数）。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65AC6D54-E936-436D-837C-3E5A9D7E69D3}"/>
              </a:ext>
            </a:extLst>
          </p:cNvPr>
          <p:cNvGrpSpPr/>
          <p:nvPr/>
        </p:nvGrpSpPr>
        <p:grpSpPr>
          <a:xfrm>
            <a:off x="636758" y="1217564"/>
            <a:ext cx="11054434" cy="1918606"/>
            <a:chOff x="4188196" y="2003721"/>
            <a:chExt cx="5877041" cy="3512808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C0B1C927-0E64-4A71-AE24-CA0F88584519}"/>
                </a:ext>
              </a:extLst>
            </p:cNvPr>
            <p:cNvGrpSpPr/>
            <p:nvPr/>
          </p:nvGrpSpPr>
          <p:grpSpPr>
            <a:xfrm>
              <a:off x="4188196" y="2003721"/>
              <a:ext cx="5877041" cy="3512808"/>
              <a:chOff x="4188196" y="2003721"/>
              <a:chExt cx="5877041" cy="3512808"/>
            </a:xfrm>
          </p:grpSpPr>
          <p:sp>
            <p:nvSpPr>
              <p:cNvPr id="28" name="任意多边形 93">
                <a:extLst>
                  <a:ext uri="{FF2B5EF4-FFF2-40B4-BE49-F238E27FC236}">
                    <a16:creationId xmlns:a16="http://schemas.microsoft.com/office/drawing/2014/main" xmlns="" id="{E88CAA04-DE81-4359-B4E9-7D76C0AD5255}"/>
                  </a:ext>
                </a:extLst>
              </p:cNvPr>
              <p:cNvSpPr/>
              <p:nvPr/>
            </p:nvSpPr>
            <p:spPr>
              <a:xfrm flipH="1" flipV="1">
                <a:off x="9739605" y="5128281"/>
                <a:ext cx="321825" cy="388248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xmlns="" id="{7397C460-3F2F-4B94-B7D9-41CA901E1EB0}"/>
                  </a:ext>
                </a:extLst>
              </p:cNvPr>
              <p:cNvSpPr/>
              <p:nvPr/>
            </p:nvSpPr>
            <p:spPr>
              <a:xfrm>
                <a:off x="4267200" y="2187461"/>
                <a:ext cx="5719473" cy="3115986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任意多边形 93">
                <a:extLst>
                  <a:ext uri="{FF2B5EF4-FFF2-40B4-BE49-F238E27FC236}">
                    <a16:creationId xmlns:a16="http://schemas.microsoft.com/office/drawing/2014/main" xmlns="" id="{5E445CD0-ED0E-4A58-859F-AD1E2CF4348C}"/>
                  </a:ext>
                </a:extLst>
              </p:cNvPr>
              <p:cNvSpPr/>
              <p:nvPr/>
            </p:nvSpPr>
            <p:spPr>
              <a:xfrm rot="16200000" flipH="1" flipV="1">
                <a:off x="9683922" y="2067991"/>
                <a:ext cx="44558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任意多边形 93">
                <a:extLst>
                  <a:ext uri="{FF2B5EF4-FFF2-40B4-BE49-F238E27FC236}">
                    <a16:creationId xmlns:a16="http://schemas.microsoft.com/office/drawing/2014/main" xmlns="" id="{AC74E485-3048-49F8-9BEA-8EF7058A8671}"/>
                  </a:ext>
                </a:extLst>
              </p:cNvPr>
              <p:cNvSpPr/>
              <p:nvPr/>
            </p:nvSpPr>
            <p:spPr>
              <a:xfrm rot="10800000" flipH="1" flipV="1">
                <a:off x="4188196" y="2003721"/>
                <a:ext cx="321825" cy="442761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任意多边形 93">
                <a:extLst>
                  <a:ext uri="{FF2B5EF4-FFF2-40B4-BE49-F238E27FC236}">
                    <a16:creationId xmlns:a16="http://schemas.microsoft.com/office/drawing/2014/main" xmlns="" id="{B5FAC14B-4819-49ED-9671-956437F4CAC3}"/>
                  </a:ext>
                </a:extLst>
              </p:cNvPr>
              <p:cNvSpPr/>
              <p:nvPr/>
            </p:nvSpPr>
            <p:spPr>
              <a:xfrm rot="5400000" flipH="1" flipV="1">
                <a:off x="4087215" y="5096170"/>
                <a:ext cx="519243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xmlns="" id="{496D3140-5F60-4ABF-8FC6-A7C689E33F21}"/>
                </a:ext>
              </a:extLst>
            </p:cNvPr>
            <p:cNvCxnSpPr/>
            <p:nvPr/>
          </p:nvCxnSpPr>
          <p:spPr>
            <a:xfrm>
              <a:off x="4585815" y="2030852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6C7AEB34-6EFD-4774-92EC-2FC23160B423}"/>
                </a:ext>
              </a:extLst>
            </p:cNvPr>
            <p:cNvCxnSpPr/>
            <p:nvPr/>
          </p:nvCxnSpPr>
          <p:spPr>
            <a:xfrm>
              <a:off x="4585815" y="5487040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65093773-795F-4B3C-8A28-DA03DDF6DBB4}"/>
                </a:ext>
              </a:extLst>
            </p:cNvPr>
            <p:cNvCxnSpPr>
              <a:cxnSpLocks/>
            </p:cNvCxnSpPr>
            <p:nvPr/>
          </p:nvCxnSpPr>
          <p:spPr>
            <a:xfrm>
              <a:off x="4207549" y="2543175"/>
              <a:ext cx="0" cy="2451896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407BBBE4-FDE1-4914-8D85-F24568022021}"/>
                </a:ext>
              </a:extLst>
            </p:cNvPr>
            <p:cNvCxnSpPr>
              <a:cxnSpLocks/>
            </p:cNvCxnSpPr>
            <p:nvPr/>
          </p:nvCxnSpPr>
          <p:spPr>
            <a:xfrm>
              <a:off x="10039171" y="2562290"/>
              <a:ext cx="0" cy="2363294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E356FF35-4C47-4B2E-99F0-EA47DD671AD9}"/>
              </a:ext>
            </a:extLst>
          </p:cNvPr>
          <p:cNvGrpSpPr/>
          <p:nvPr/>
        </p:nvGrpSpPr>
        <p:grpSpPr>
          <a:xfrm>
            <a:off x="591090" y="3315736"/>
            <a:ext cx="5944683" cy="461665"/>
            <a:chOff x="515938" y="1091211"/>
            <a:chExt cx="5944683" cy="461665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xmlns="" id="{B666E9E1-5A49-4EDC-860E-3E7B889DCA14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38" name="平行四边形 37">
                <a:extLst>
                  <a:ext uri="{FF2B5EF4-FFF2-40B4-BE49-F238E27FC236}">
                    <a16:creationId xmlns:a16="http://schemas.microsoft.com/office/drawing/2014/main" xmlns="" id="{A2C61E7E-1BC6-4A3B-A2BC-CDF0D95E2FAF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平行四边形 38">
                <a:extLst>
                  <a:ext uri="{FF2B5EF4-FFF2-40B4-BE49-F238E27FC236}">
                    <a16:creationId xmlns:a16="http://schemas.microsoft.com/office/drawing/2014/main" xmlns="" id="{851859CF-FF53-4E5D-AE0E-05FDC89A46CA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平行四边形 39">
                <a:extLst>
                  <a:ext uri="{FF2B5EF4-FFF2-40B4-BE49-F238E27FC236}">
                    <a16:creationId xmlns:a16="http://schemas.microsoft.com/office/drawing/2014/main" xmlns="" id="{5D330BC4-29B3-40F9-8D4C-DC77D2A11CC1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平行四边形 40">
                <a:extLst>
                  <a:ext uri="{FF2B5EF4-FFF2-40B4-BE49-F238E27FC236}">
                    <a16:creationId xmlns:a16="http://schemas.microsoft.com/office/drawing/2014/main" xmlns="" id="{18994708-BB53-465F-8763-371BD18C8D2B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平行四边形 41">
                <a:extLst>
                  <a:ext uri="{FF2B5EF4-FFF2-40B4-BE49-F238E27FC236}">
                    <a16:creationId xmlns:a16="http://schemas.microsoft.com/office/drawing/2014/main" xmlns="" id="{3713745A-5DC7-4A85-868D-D0F919B7F0BD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平行四边形 42">
                <a:extLst>
                  <a:ext uri="{FF2B5EF4-FFF2-40B4-BE49-F238E27FC236}">
                    <a16:creationId xmlns:a16="http://schemas.microsoft.com/office/drawing/2014/main" xmlns="" id="{72C0578C-9127-4A60-9DA2-2BE9739C05C7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平行四边形 43">
                <a:extLst>
                  <a:ext uri="{FF2B5EF4-FFF2-40B4-BE49-F238E27FC236}">
                    <a16:creationId xmlns:a16="http://schemas.microsoft.com/office/drawing/2014/main" xmlns="" id="{72C51972-445C-4150-A52F-9E3B5220BB5A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平行四边形 44">
                <a:extLst>
                  <a:ext uri="{FF2B5EF4-FFF2-40B4-BE49-F238E27FC236}">
                    <a16:creationId xmlns:a16="http://schemas.microsoft.com/office/drawing/2014/main" xmlns="" id="{B8BBA393-58A9-41EF-A9D5-D8D93481591B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xmlns="" id="{719A977C-2218-44B1-87A1-E2A4B5310BE7}"/>
                </a:ext>
              </a:extLst>
            </p:cNvPr>
            <p:cNvSpPr txBox="1"/>
            <p:nvPr/>
          </p:nvSpPr>
          <p:spPr>
            <a:xfrm>
              <a:off x="981504" y="1091211"/>
              <a:ext cx="54791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400" dirty="0">
                  <a:solidFill>
                    <a:srgbClr val="ED7D3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表达式</a:t>
              </a:r>
              <a:endParaRPr lang="zh-CN" altLang="en-US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xmlns="" id="{97AE5652-FEA5-483B-8DF8-63D2150E28AF}"/>
              </a:ext>
            </a:extLst>
          </p:cNvPr>
          <p:cNvSpPr txBox="1"/>
          <p:nvPr/>
        </p:nvSpPr>
        <p:spPr>
          <a:xfrm>
            <a:off x="1196581" y="3924308"/>
            <a:ext cx="10070870" cy="196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表达式是由运算符将常量、变量、函数调用等连接在一起的式子。一个合法的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表达式经过运算会有一个某种类型的值。使用不同的运算符可以构成不同类型的表达式，如算术表达式、赋值表达式、关系表达式、逻辑表达式等。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xmlns="" id="{FFA21365-13DB-4AEE-B7CB-01D6D7F660AA}"/>
              </a:ext>
            </a:extLst>
          </p:cNvPr>
          <p:cNvGrpSpPr/>
          <p:nvPr/>
        </p:nvGrpSpPr>
        <p:grpSpPr>
          <a:xfrm>
            <a:off x="695918" y="3857832"/>
            <a:ext cx="11063427" cy="2100453"/>
            <a:chOff x="4188196" y="2003721"/>
            <a:chExt cx="5881822" cy="3845755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xmlns="" id="{49AD144A-1FD6-48BA-A446-30339A824FD2}"/>
                </a:ext>
              </a:extLst>
            </p:cNvPr>
            <p:cNvGrpSpPr/>
            <p:nvPr/>
          </p:nvGrpSpPr>
          <p:grpSpPr>
            <a:xfrm>
              <a:off x="4188196" y="2003721"/>
              <a:ext cx="5881822" cy="3845755"/>
              <a:chOff x="4188196" y="2003721"/>
              <a:chExt cx="5881822" cy="3845755"/>
            </a:xfrm>
          </p:grpSpPr>
          <p:sp>
            <p:nvSpPr>
              <p:cNvPr id="53" name="任意多边形 93">
                <a:extLst>
                  <a:ext uri="{FF2B5EF4-FFF2-40B4-BE49-F238E27FC236}">
                    <a16:creationId xmlns:a16="http://schemas.microsoft.com/office/drawing/2014/main" xmlns="" id="{1443208C-8CFB-4BA9-97AD-69A0B95A40B1}"/>
                  </a:ext>
                </a:extLst>
              </p:cNvPr>
              <p:cNvSpPr/>
              <p:nvPr/>
            </p:nvSpPr>
            <p:spPr>
              <a:xfrm flipH="1" flipV="1">
                <a:off x="9748193" y="5461226"/>
                <a:ext cx="321825" cy="388248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xmlns="" id="{72E56F8C-012B-4CB0-B413-5C1607FB8D10}"/>
                  </a:ext>
                </a:extLst>
              </p:cNvPr>
              <p:cNvSpPr/>
              <p:nvPr/>
            </p:nvSpPr>
            <p:spPr>
              <a:xfrm>
                <a:off x="4267200" y="2187461"/>
                <a:ext cx="5719473" cy="3508491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任意多边形 93">
                <a:extLst>
                  <a:ext uri="{FF2B5EF4-FFF2-40B4-BE49-F238E27FC236}">
                    <a16:creationId xmlns:a16="http://schemas.microsoft.com/office/drawing/2014/main" xmlns="" id="{49354096-7F6B-49AC-B305-4D6D4EC2AF2E}"/>
                  </a:ext>
                </a:extLst>
              </p:cNvPr>
              <p:cNvSpPr/>
              <p:nvPr/>
            </p:nvSpPr>
            <p:spPr>
              <a:xfrm rot="16200000" flipH="1" flipV="1">
                <a:off x="9683922" y="2067991"/>
                <a:ext cx="44558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任意多边形 93">
                <a:extLst>
                  <a:ext uri="{FF2B5EF4-FFF2-40B4-BE49-F238E27FC236}">
                    <a16:creationId xmlns:a16="http://schemas.microsoft.com/office/drawing/2014/main" xmlns="" id="{DB176BCE-05E2-410B-A10D-FD8C6A4AF7FA}"/>
                  </a:ext>
                </a:extLst>
              </p:cNvPr>
              <p:cNvSpPr/>
              <p:nvPr/>
            </p:nvSpPr>
            <p:spPr>
              <a:xfrm rot="10800000" flipH="1" flipV="1">
                <a:off x="4188196" y="2003721"/>
                <a:ext cx="321825" cy="442761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任意多边形 93">
                <a:extLst>
                  <a:ext uri="{FF2B5EF4-FFF2-40B4-BE49-F238E27FC236}">
                    <a16:creationId xmlns:a16="http://schemas.microsoft.com/office/drawing/2014/main" xmlns="" id="{037B43B9-A0E9-4CCF-A78D-119413A8C578}"/>
                  </a:ext>
                </a:extLst>
              </p:cNvPr>
              <p:cNvSpPr/>
              <p:nvPr/>
            </p:nvSpPr>
            <p:spPr>
              <a:xfrm rot="5400000" flipH="1" flipV="1">
                <a:off x="4087215" y="5431332"/>
                <a:ext cx="519242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xmlns="" id="{024796DA-31EF-470C-B14F-C5934104FE98}"/>
                </a:ext>
              </a:extLst>
            </p:cNvPr>
            <p:cNvCxnSpPr/>
            <p:nvPr/>
          </p:nvCxnSpPr>
          <p:spPr>
            <a:xfrm>
              <a:off x="4585815" y="2030852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C8A668F1-5BBB-41AE-850E-BBBB534BC12E}"/>
                </a:ext>
              </a:extLst>
            </p:cNvPr>
            <p:cNvCxnSpPr/>
            <p:nvPr/>
          </p:nvCxnSpPr>
          <p:spPr>
            <a:xfrm>
              <a:off x="4585815" y="5849474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xmlns="" id="{FFDA60B4-15CD-460D-9EB2-BE409BFF961E}"/>
                </a:ext>
              </a:extLst>
            </p:cNvPr>
            <p:cNvCxnSpPr>
              <a:cxnSpLocks/>
            </p:cNvCxnSpPr>
            <p:nvPr/>
          </p:nvCxnSpPr>
          <p:spPr>
            <a:xfrm>
              <a:off x="4207549" y="2543175"/>
              <a:ext cx="0" cy="2579636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xmlns="" id="{C5137EE9-B6B0-4E79-AF7E-6A0D5B4421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3917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372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136AF5EA-2AEB-47C5-80E6-562C87DEA9EB}"/>
              </a:ext>
            </a:extLst>
          </p:cNvPr>
          <p:cNvGrpSpPr/>
          <p:nvPr/>
        </p:nvGrpSpPr>
        <p:grpSpPr>
          <a:xfrm>
            <a:off x="531930" y="906828"/>
            <a:ext cx="5944683" cy="461665"/>
            <a:chOff x="515938" y="1091211"/>
            <a:chExt cx="5944683" cy="461665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xmlns="" id="{322B74F8-C23C-4339-91AD-035D0A2C76B7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3" name="平行四边形 2">
                <a:extLst>
                  <a:ext uri="{FF2B5EF4-FFF2-40B4-BE49-F238E27FC236}">
                    <a16:creationId xmlns:a16="http://schemas.microsoft.com/office/drawing/2014/main" xmlns="" id="{B01023DF-BDF6-4B93-9891-74D1CA6220B8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xmlns="" id="{4D38825C-11F4-4817-9208-DC480532B93C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xmlns="" id="{11C215DA-4291-4C4B-B262-25330574FD0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xmlns="" id="{28B44E5C-D317-4A56-B589-E45C258AA062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xmlns="" id="{0C6F574C-C1C1-4701-9D1E-89EC476006DE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xmlns="" id="{952B1A9A-AE9C-44F8-B2A0-F00B7810FF58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xmlns="" id="{3B9A05ED-D72D-4F42-A476-686D3380420C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xmlns="" id="{B0E7953B-C671-4DD9-84B6-5568800F9E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xmlns="" id="{24012F19-E159-4817-AC26-948D4D73387E}"/>
                </a:ext>
              </a:extLst>
            </p:cNvPr>
            <p:cNvSpPr txBox="1"/>
            <p:nvPr/>
          </p:nvSpPr>
          <p:spPr>
            <a:xfrm>
              <a:off x="981504" y="1091211"/>
              <a:ext cx="54791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算术运算符与算术表达式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EBC1E8D5-0DEC-41A6-BDE1-5C80DCB35CA2}"/>
              </a:ext>
            </a:extLst>
          </p:cNvPr>
          <p:cNvSpPr txBox="1"/>
          <p:nvPr/>
        </p:nvSpPr>
        <p:spPr>
          <a:xfrm>
            <a:off x="997495" y="1368493"/>
            <a:ext cx="10501515" cy="1005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语言中支持的算术运算符及算数表达式如下表所示。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假设已经定义了变量：</a:t>
            </a:r>
            <a:r>
              <a:rPr lang="fr-FR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m=10, n=5; double x=2.5, y=1.3;</a:t>
            </a:r>
            <a:endParaRPr lang="zh-CN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xmlns="" id="{A3F8CB25-2DE9-4592-9374-C36055F56B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215932"/>
              </p:ext>
            </p:extLst>
          </p:nvPr>
        </p:nvGraphicFramePr>
        <p:xfrm>
          <a:off x="790343" y="2374089"/>
          <a:ext cx="10693985" cy="3945269"/>
        </p:xfrm>
        <a:graphic>
          <a:graphicData uri="http://schemas.openxmlformats.org/drawingml/2006/table">
            <a:tbl>
              <a:tblPr/>
              <a:tblGrid>
                <a:gridCol w="13299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22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5378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0249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15560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42707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运算符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含</a:t>
                      </a:r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功</a:t>
                      </a:r>
                      <a:r>
                        <a:rPr lang="en-US" sz="200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能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举例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运算结果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2707">
                <a:tc>
                  <a:txBody>
                    <a:bodyPr/>
                    <a:lstStyle/>
                    <a:p>
                      <a:pPr marL="0" indent="11430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+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加法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两个数相加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m+5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15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2707">
                <a:tc>
                  <a:txBody>
                    <a:bodyPr/>
                    <a:lstStyle/>
                    <a:p>
                      <a:pPr marL="0" indent="11430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减法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两个数相减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x-y</a:t>
                      </a:r>
                      <a:endParaRPr lang="zh-CN" altLang="en-US" sz="2000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0.8</a:t>
                      </a:r>
                      <a:endParaRPr lang="zh-CN" altLang="en-US" sz="2000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2707">
                <a:tc>
                  <a:txBody>
                    <a:bodyPr/>
                    <a:lstStyle/>
                    <a:p>
                      <a:pPr marL="0" indent="11430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*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乘法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两个数相乘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2*n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2707">
                <a:tc>
                  <a:txBody>
                    <a:bodyPr/>
                    <a:lstStyle/>
                    <a:p>
                      <a:pPr marL="0" indent="11430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除法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两个数相除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m/n</a:t>
                      </a:r>
                      <a:endParaRPr lang="zh-CN" altLang="en-US" sz="2000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2707">
                <a:tc>
                  <a:txBody>
                    <a:bodyPr/>
                    <a:lstStyle/>
                    <a:p>
                      <a:pPr marL="0" indent="11430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%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模运算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求余数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m%3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60907">
                <a:tc>
                  <a:txBody>
                    <a:bodyPr/>
                    <a:lstStyle/>
                    <a:p>
                      <a:pPr marL="0" indent="11430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++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先增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变量自身加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，表达式的值与变量的值相同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++n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的值为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，表达式“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++n</a:t>
                      </a: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”的值为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028120">
                <a:tc>
                  <a:txBody>
                    <a:bodyPr/>
                    <a:lstStyle/>
                    <a:p>
                      <a:pPr marL="0" indent="11430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--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先减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变量自身减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，表达式的值与变量的值相同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--m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的值为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，表达式“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--m</a:t>
                      </a:r>
                      <a:r>
                        <a:rPr lang="zh-CN" alt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”的值为</a:t>
                      </a:r>
                      <a:r>
                        <a:rPr lang="en-US" sz="20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20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12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136AF5EA-2AEB-47C5-80E6-562C87DEA9EB}"/>
              </a:ext>
            </a:extLst>
          </p:cNvPr>
          <p:cNvGrpSpPr/>
          <p:nvPr/>
        </p:nvGrpSpPr>
        <p:grpSpPr>
          <a:xfrm>
            <a:off x="531930" y="906828"/>
            <a:ext cx="5944683" cy="461665"/>
            <a:chOff x="515938" y="1091211"/>
            <a:chExt cx="5944683" cy="461665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xmlns="" id="{322B74F8-C23C-4339-91AD-035D0A2C76B7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3" name="平行四边形 2">
                <a:extLst>
                  <a:ext uri="{FF2B5EF4-FFF2-40B4-BE49-F238E27FC236}">
                    <a16:creationId xmlns:a16="http://schemas.microsoft.com/office/drawing/2014/main" xmlns="" id="{B01023DF-BDF6-4B93-9891-74D1CA6220B8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ED7D3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xmlns="" id="{4D38825C-11F4-4817-9208-DC480532B93C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ED7D3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xmlns="" id="{11C215DA-4291-4C4B-B262-25330574FD0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ED7D3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xmlns="" id="{28B44E5C-D317-4A56-B589-E45C258AA062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ED7D3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xmlns="" id="{0C6F574C-C1C1-4701-9D1E-89EC476006DE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ED7D3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xmlns="" id="{952B1A9A-AE9C-44F8-B2A0-F00B7810FF58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ED7D3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xmlns="" id="{3B9A05ED-D72D-4F42-A476-686D3380420C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ED7D3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xmlns="" id="{B0E7953B-C671-4DD9-84B6-5568800F9E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ED7D3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xmlns="" id="{24012F19-E159-4817-AC26-948D4D73387E}"/>
                </a:ext>
              </a:extLst>
            </p:cNvPr>
            <p:cNvSpPr txBox="1"/>
            <p:nvPr/>
          </p:nvSpPr>
          <p:spPr>
            <a:xfrm>
              <a:off x="981504" y="1091211"/>
              <a:ext cx="54791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ED7D3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提示</a:t>
              </a:r>
              <a:r>
                <a:rPr lang="en-US" altLang="zh-CN" sz="2400" dirty="0">
                  <a:solidFill>
                    <a:srgbClr val="ED7D3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:  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B13E46DF-04BF-4B57-AE5C-4E28B8376091}"/>
              </a:ext>
            </a:extLst>
          </p:cNvPr>
          <p:cNvGrpSpPr/>
          <p:nvPr/>
        </p:nvGrpSpPr>
        <p:grpSpPr>
          <a:xfrm rot="10800000" flipH="1">
            <a:off x="1424236" y="1388853"/>
            <a:ext cx="9210177" cy="4615131"/>
            <a:chOff x="850263" y="361514"/>
            <a:chExt cx="13416557" cy="6967999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xmlns="" id="{F1209408-FF3C-446D-AD17-90E0DDEC8C70}"/>
                </a:ext>
              </a:extLst>
            </p:cNvPr>
            <p:cNvGrpSpPr/>
            <p:nvPr/>
          </p:nvGrpSpPr>
          <p:grpSpPr>
            <a:xfrm>
              <a:off x="850263" y="361514"/>
              <a:ext cx="13416557" cy="6967999"/>
              <a:chOff x="850263" y="361514"/>
              <a:chExt cx="13416557" cy="6967999"/>
            </a:xfrm>
          </p:grpSpPr>
          <p:sp>
            <p:nvSpPr>
              <p:cNvPr id="21" name="任意多边形 3">
                <a:extLst>
                  <a:ext uri="{FF2B5EF4-FFF2-40B4-BE49-F238E27FC236}">
                    <a16:creationId xmlns:a16="http://schemas.microsoft.com/office/drawing/2014/main" xmlns="" id="{066F90C9-3452-45FF-B6BA-C10A4D9BBEFE}"/>
                  </a:ext>
                </a:extLst>
              </p:cNvPr>
              <p:cNvSpPr/>
              <p:nvPr/>
            </p:nvSpPr>
            <p:spPr>
              <a:xfrm>
                <a:off x="850263" y="361514"/>
                <a:ext cx="13416557" cy="6967999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xmlns="" id="{883EA522-74AC-4975-BD4B-639A9F7883D6}"/>
                  </a:ext>
                </a:extLst>
              </p:cNvPr>
              <p:cNvGrpSpPr/>
              <p:nvPr/>
            </p:nvGrpSpPr>
            <p:grpSpPr>
              <a:xfrm flipH="1">
                <a:off x="11146817" y="507225"/>
                <a:ext cx="1573216" cy="303301"/>
                <a:chOff x="6118938" y="506538"/>
                <a:chExt cx="1547289" cy="303301"/>
              </a:xfrm>
            </p:grpSpPr>
            <p:sp>
              <p:nvSpPr>
                <p:cNvPr id="23" name="平行四边形 22">
                  <a:extLst>
                    <a:ext uri="{FF2B5EF4-FFF2-40B4-BE49-F238E27FC236}">
                      <a16:creationId xmlns:a16="http://schemas.microsoft.com/office/drawing/2014/main" xmlns="" id="{FCCA3DC9-6A69-4638-8EF2-891BC7C54E1A}"/>
                    </a:ext>
                  </a:extLst>
                </p:cNvPr>
                <p:cNvSpPr/>
                <p:nvPr/>
              </p:nvSpPr>
              <p:spPr>
                <a:xfrm>
                  <a:off x="7075319" y="506538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4" name="平行四边形 23">
                  <a:extLst>
                    <a:ext uri="{FF2B5EF4-FFF2-40B4-BE49-F238E27FC236}">
                      <a16:creationId xmlns:a16="http://schemas.microsoft.com/office/drawing/2014/main" xmlns="" id="{76050D57-222E-4777-A701-C460F49ACF50}"/>
                    </a:ext>
                  </a:extLst>
                </p:cNvPr>
                <p:cNvSpPr/>
                <p:nvPr/>
              </p:nvSpPr>
              <p:spPr>
                <a:xfrm>
                  <a:off x="6603826" y="506538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5" name="平行四边形 24">
                  <a:extLst>
                    <a:ext uri="{FF2B5EF4-FFF2-40B4-BE49-F238E27FC236}">
                      <a16:creationId xmlns:a16="http://schemas.microsoft.com/office/drawing/2014/main" xmlns="" id="{D97ED8FC-B50D-4EB6-963C-DD37BD43F918}"/>
                    </a:ext>
                  </a:extLst>
                </p:cNvPr>
                <p:cNvSpPr/>
                <p:nvPr/>
              </p:nvSpPr>
              <p:spPr>
                <a:xfrm>
                  <a:off x="6118938" y="506538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xmlns="" id="{2412CA4C-F7EB-497C-A734-74349A58D181}"/>
                </a:ext>
              </a:extLst>
            </p:cNvPr>
            <p:cNvSpPr/>
            <p:nvPr/>
          </p:nvSpPr>
          <p:spPr>
            <a:xfrm>
              <a:off x="1837440" y="50722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xmlns="" id="{ED36C9FD-C8A7-4A20-8D4E-24ED3A47C03E}"/>
                </a:ext>
              </a:extLst>
            </p:cNvPr>
            <p:cNvSpPr/>
            <p:nvPr/>
          </p:nvSpPr>
          <p:spPr>
            <a:xfrm>
              <a:off x="2322328" y="50722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xmlns="" id="{B194A7B7-A7A0-4E23-A09E-9EAC98918D30}"/>
                </a:ext>
              </a:extLst>
            </p:cNvPr>
            <p:cNvSpPr/>
            <p:nvPr/>
          </p:nvSpPr>
          <p:spPr>
            <a:xfrm>
              <a:off x="2793817" y="50722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2EA845FE-63E5-4338-AE9D-DB571D3F9E66}"/>
              </a:ext>
            </a:extLst>
          </p:cNvPr>
          <p:cNvSpPr txBox="1"/>
          <p:nvPr/>
        </p:nvSpPr>
        <p:spPr>
          <a:xfrm>
            <a:off x="1673594" y="1831892"/>
            <a:ext cx="88448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25000"/>
              </a:lnSpc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两个整数相除，商为整数，小数部分全部舍去，不进行四舍五入。例如，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1/3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的结果为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5/3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5000"/>
              </a:lnSpc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求余运算要求两个操作数都必须是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整型。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10%3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的余数是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-10%3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的余数是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5000"/>
              </a:lnSpc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--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运算符都有前缀和后缀两种形式，都是对变量自身加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，但前缀和后缀运算符操作的操作数必须是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，当出现在表达式中，表达式的值会有所不同。请参考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2.5.4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节内容。</a:t>
            </a:r>
          </a:p>
        </p:txBody>
      </p:sp>
    </p:spTree>
    <p:extLst>
      <p:ext uri="{BB962C8B-B14F-4D97-AF65-F5344CB8AC3E}">
        <p14:creationId xmlns:p14="http://schemas.microsoft.com/office/powerpoint/2010/main" val="292538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形 47">
            <a:extLst>
              <a:ext uri="{FF2B5EF4-FFF2-40B4-BE49-F238E27FC236}">
                <a16:creationId xmlns:a16="http://schemas.microsoft.com/office/drawing/2014/main" xmlns="" id="{FC151AC9-2991-4E64-880E-0B0D783B4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48191" y="1927518"/>
            <a:ext cx="3947651" cy="4417720"/>
          </a:xfrm>
          <a:prstGeom prst="rect">
            <a:avLst/>
          </a:prstGeom>
        </p:spPr>
      </p:pic>
      <p:sp>
        <p:nvSpPr>
          <p:cNvPr id="29" name="Rectangle 3">
            <a:extLst>
              <a:ext uri="{FF2B5EF4-FFF2-40B4-BE49-F238E27FC236}">
                <a16:creationId xmlns:a16="http://schemas.microsoft.com/office/drawing/2014/main" xmlns="" id="{612E42B2-D02A-4B35-8F49-4CFD3386BAEC}"/>
              </a:ext>
            </a:extLst>
          </p:cNvPr>
          <p:cNvSpPr txBox="1">
            <a:spLocks noChangeArrowheads="1"/>
          </p:cNvSpPr>
          <p:nvPr/>
        </p:nvSpPr>
        <p:spPr>
          <a:xfrm>
            <a:off x="1585639" y="2802147"/>
            <a:ext cx="3331973" cy="27904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计算圆的周长和面积的公式是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  2</a:t>
            </a:r>
            <a:r>
              <a:rPr lang="el-GR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π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l-GR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π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。本例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r=5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，直接带入公式即可完成问题求解，使用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将结果输出到屏幕上</a:t>
            </a:r>
            <a:r>
              <a:rPr lang="zh-CN" altLang="en-US" sz="2400" dirty="0">
                <a:solidFill>
                  <a:schemeClr val="tx2"/>
                </a:solidFill>
                <a:latin typeface="宋体" pitchFamily="2" charset="-122"/>
              </a:rPr>
              <a:t>。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694B01CD-4428-45ED-A6D0-F2CF4275364B}"/>
              </a:ext>
            </a:extLst>
          </p:cNvPr>
          <p:cNvGrpSpPr/>
          <p:nvPr/>
        </p:nvGrpSpPr>
        <p:grpSpPr>
          <a:xfrm>
            <a:off x="450981" y="708398"/>
            <a:ext cx="5375055" cy="1010861"/>
            <a:chOff x="693487" y="1001311"/>
            <a:chExt cx="5375055" cy="1010861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xmlns="" id="{A502DCA3-6C7B-4DE6-8F31-6A1F7ACF7006}"/>
                </a:ext>
              </a:extLst>
            </p:cNvPr>
            <p:cNvSpPr/>
            <p:nvPr/>
          </p:nvSpPr>
          <p:spPr>
            <a:xfrm>
              <a:off x="749029" y="1070043"/>
              <a:ext cx="5224321" cy="830997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流程图: 手动输入 27">
              <a:extLst>
                <a:ext uri="{FF2B5EF4-FFF2-40B4-BE49-F238E27FC236}">
                  <a16:creationId xmlns:a16="http://schemas.microsoft.com/office/drawing/2014/main" xmlns="" id="{F3A73FE8-4BED-4877-BFC1-DD4C2A891F33}"/>
                </a:ext>
              </a:extLst>
            </p:cNvPr>
            <p:cNvSpPr/>
            <p:nvPr/>
          </p:nvSpPr>
          <p:spPr>
            <a:xfrm rot="5400000">
              <a:off x="913209" y="864518"/>
              <a:ext cx="983471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xmlns="" id="{EB7AC5B5-E21F-4411-B7A1-666596D59722}"/>
                </a:ext>
              </a:extLst>
            </p:cNvPr>
            <p:cNvSpPr txBox="1"/>
            <p:nvPr/>
          </p:nvSpPr>
          <p:spPr>
            <a:xfrm>
              <a:off x="693487" y="1254708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xmlns="" id="{09074E22-F355-46D6-BA93-27EB36183D86}"/>
                </a:ext>
              </a:extLst>
            </p:cNvPr>
            <p:cNvSpPr txBox="1"/>
            <p:nvPr/>
          </p:nvSpPr>
          <p:spPr>
            <a:xfrm>
              <a:off x="2116402" y="1060569"/>
              <a:ext cx="39521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已知一个圆的半径是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5cm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，计算这个圆的周长和面积。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xmlns="" id="{9346E6FE-E26E-4251-B852-F58BE2B7F4D7}"/>
                </a:ext>
              </a:extLst>
            </p:cNvPr>
            <p:cNvGrpSpPr/>
            <p:nvPr/>
          </p:nvGrpSpPr>
          <p:grpSpPr>
            <a:xfrm>
              <a:off x="5915728" y="1001311"/>
              <a:ext cx="152814" cy="165397"/>
              <a:chOff x="5933834" y="983205"/>
              <a:chExt cx="152814" cy="165397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xmlns="" id="{CCD2E9E5-3F54-4E8B-B724-092752BA8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3834" y="988584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xmlns="" id="{E2070238-FCF2-4E98-94C0-B14919A0C4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4855" y="983205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xmlns="" id="{F09033D1-E306-4CF9-9216-CC538E99DCC0}"/>
                </a:ext>
              </a:extLst>
            </p:cNvPr>
            <p:cNvGrpSpPr/>
            <p:nvPr/>
          </p:nvGrpSpPr>
          <p:grpSpPr>
            <a:xfrm rot="5400000">
              <a:off x="5909437" y="1839162"/>
              <a:ext cx="152814" cy="165397"/>
              <a:chOff x="6644338" y="1269115"/>
              <a:chExt cx="152814" cy="165397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xmlns="" id="{1E191762-EF40-4E3B-88F3-8E1086142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4338" y="1269115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xmlns="" id="{CB40C066-AA6A-4362-8F61-8E52A837C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0360" y="1269115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Rectangle 3">
            <a:extLst>
              <a:ext uri="{FF2B5EF4-FFF2-40B4-BE49-F238E27FC236}">
                <a16:creationId xmlns:a16="http://schemas.microsoft.com/office/drawing/2014/main" xmlns="" id="{B69475CD-0123-44C7-9CBB-447E4F636AC0}"/>
              </a:ext>
            </a:extLst>
          </p:cNvPr>
          <p:cNvSpPr txBox="1">
            <a:spLocks noChangeArrowheads="1"/>
          </p:cNvSpPr>
          <p:nvPr/>
        </p:nvSpPr>
        <p:spPr>
          <a:xfrm>
            <a:off x="1602731" y="2334704"/>
            <a:ext cx="2127999" cy="561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问题求解思路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xmlns="" id="{F11A99F3-BFF0-4DBB-9445-19181EC56805}"/>
              </a:ext>
            </a:extLst>
          </p:cNvPr>
          <p:cNvGrpSpPr/>
          <p:nvPr/>
        </p:nvGrpSpPr>
        <p:grpSpPr>
          <a:xfrm>
            <a:off x="5993399" y="777130"/>
            <a:ext cx="5558821" cy="5568105"/>
            <a:chOff x="4188196" y="2127479"/>
            <a:chExt cx="3910692" cy="3650794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xmlns="" id="{240D7E02-9954-4126-B5A3-C912C67CCFA6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58" name="任意多边形 93">
                <a:extLst>
                  <a:ext uri="{FF2B5EF4-FFF2-40B4-BE49-F238E27FC236}">
                    <a16:creationId xmlns:a16="http://schemas.microsoft.com/office/drawing/2014/main" xmlns="" id="{F041B4B8-E559-4E8B-BE1B-DE43F91326B0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矩形: 圆角 58">
                <a:extLst>
                  <a:ext uri="{FF2B5EF4-FFF2-40B4-BE49-F238E27FC236}">
                    <a16:creationId xmlns:a16="http://schemas.microsoft.com/office/drawing/2014/main" xmlns="" id="{62366879-AC7D-4FDE-867E-5537846714D6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任意多边形 93">
                <a:extLst>
                  <a:ext uri="{FF2B5EF4-FFF2-40B4-BE49-F238E27FC236}">
                    <a16:creationId xmlns:a16="http://schemas.microsoft.com/office/drawing/2014/main" xmlns="" id="{F29A4C61-6254-4704-BFA4-B47A62E75E69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任意多边形 93">
                <a:extLst>
                  <a:ext uri="{FF2B5EF4-FFF2-40B4-BE49-F238E27FC236}">
                    <a16:creationId xmlns:a16="http://schemas.microsoft.com/office/drawing/2014/main" xmlns="" id="{B8E7997D-C729-4D65-997F-26942A1306CE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任意多边形 93">
                <a:extLst>
                  <a:ext uri="{FF2B5EF4-FFF2-40B4-BE49-F238E27FC236}">
                    <a16:creationId xmlns:a16="http://schemas.microsoft.com/office/drawing/2014/main" xmlns="" id="{723DA842-4432-4923-9341-66AF97786D97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xmlns="" id="{58AE82ED-945E-41D9-95E9-9937E3CCECE9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xmlns="" id="{DE14EB91-C274-4A5F-8C88-6AE8FFFCD3EA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xmlns="" id="{BA745643-02EE-45EA-A261-4EDF2287CE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xmlns="" id="{AAE2C8B6-BEE2-49CC-B79A-E589939547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 3">
            <a:extLst>
              <a:ext uri="{FF2B5EF4-FFF2-40B4-BE49-F238E27FC236}">
                <a16:creationId xmlns:a16="http://schemas.microsoft.com/office/drawing/2014/main" xmlns="" id="{03E9CC9E-FD6F-45E0-B539-6CF0039C9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571" y="961795"/>
            <a:ext cx="5292080" cy="5257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hangingPunct="0">
              <a:lnSpc>
                <a:spcPct val="9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#include&lt;iostream&gt;</a:t>
            </a:r>
          </a:p>
          <a:p>
            <a:pPr hangingPunct="0">
              <a:lnSpc>
                <a:spcPct val="9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using namespace std;</a:t>
            </a:r>
          </a:p>
          <a:p>
            <a:pPr hangingPunct="0">
              <a:lnSpc>
                <a:spcPct val="9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</a:p>
          <a:p>
            <a:pPr hangingPunct="0">
              <a:lnSpc>
                <a:spcPct val="9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	// 用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const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定义符号常量PI</a:t>
            </a:r>
          </a:p>
          <a:p>
            <a:pPr hangingPunct="0">
              <a:lnSpc>
                <a:spcPct val="90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const double PI=3.14;		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hangingPunct="0">
              <a:lnSpc>
                <a:spcPct val="90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//使用直接常量2、3.14和5</a:t>
            </a:r>
          </a:p>
          <a:p>
            <a:pPr hangingPunct="0">
              <a:lnSpc>
                <a:spcPct val="9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cout&lt;&lt;"圆的周长是："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628650" hangingPunct="0">
              <a:lnSpc>
                <a:spcPct val="90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 2*3.14*5&lt;&lt;endl;	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628650" hangingPunct="0">
              <a:lnSpc>
                <a:spcPct val="9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//使用直接常量5和符号常量PI</a:t>
            </a:r>
          </a:p>
          <a:p>
            <a:pPr indent="628650" hangingPunct="0">
              <a:lnSpc>
                <a:spcPct val="90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cout&lt;&lt;"圆的面积是："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628650" hangingPunct="0">
              <a:lnSpc>
                <a:spcPct val="90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&lt;&lt;PI*5*5&lt;&lt;endl;	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628650" hangingPunct="0">
              <a:lnSpc>
                <a:spcPct val="9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</a:p>
          <a:p>
            <a:pPr hangingPunct="0">
              <a:lnSpc>
                <a:spcPct val="90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955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5" grpId="0"/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形 47">
            <a:extLst>
              <a:ext uri="{FF2B5EF4-FFF2-40B4-BE49-F238E27FC236}">
                <a16:creationId xmlns:a16="http://schemas.microsoft.com/office/drawing/2014/main" xmlns="" id="{FC151AC9-2991-4E64-880E-0B0D783B4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786185" y="1385918"/>
            <a:ext cx="4167662" cy="4946287"/>
          </a:xfrm>
          <a:prstGeom prst="rect">
            <a:avLst/>
          </a:prstGeom>
        </p:spPr>
      </p:pic>
      <p:sp>
        <p:nvSpPr>
          <p:cNvPr id="29" name="Rectangle 3">
            <a:extLst>
              <a:ext uri="{FF2B5EF4-FFF2-40B4-BE49-F238E27FC236}">
                <a16:creationId xmlns:a16="http://schemas.microsoft.com/office/drawing/2014/main" xmlns="" id="{612E42B2-D02A-4B35-8F49-4CFD3386BAEC}"/>
              </a:ext>
            </a:extLst>
          </p:cNvPr>
          <p:cNvSpPr txBox="1">
            <a:spLocks noChangeArrowheads="1"/>
          </p:cNvSpPr>
          <p:nvPr/>
        </p:nvSpPr>
        <p:spPr>
          <a:xfrm>
            <a:off x="7204029" y="2187645"/>
            <a:ext cx="3331973" cy="3485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计算圆的周长和面积的公式是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2πr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πr</a:t>
            </a:r>
            <a:r>
              <a:rPr lang="en-US" altLang="zh-CN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。由于是任意圆，所以在程序中可定义一个变量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，用来接收和存储用户从键盘输入的圆的半径。然后利用公式计算并输出圆的周长和面积</a:t>
            </a:r>
            <a:r>
              <a:rPr lang="zh-CN" altLang="en-US" sz="2400" dirty="0">
                <a:solidFill>
                  <a:schemeClr val="tx2"/>
                </a:solidFill>
                <a:latin typeface="宋体" pitchFamily="2" charset="-122"/>
              </a:rPr>
              <a:t>。</a:t>
            </a:r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xmlns="" id="{B69475CD-0123-44C7-9CBB-447E4F636AC0}"/>
              </a:ext>
            </a:extLst>
          </p:cNvPr>
          <p:cNvSpPr txBox="1">
            <a:spLocks noChangeArrowheads="1"/>
          </p:cNvSpPr>
          <p:nvPr/>
        </p:nvSpPr>
        <p:spPr>
          <a:xfrm>
            <a:off x="7204029" y="1642481"/>
            <a:ext cx="2127999" cy="561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问题求解思路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xmlns="" id="{F11A99F3-BFF0-4DBB-9445-19181EC56805}"/>
              </a:ext>
            </a:extLst>
          </p:cNvPr>
          <p:cNvGrpSpPr/>
          <p:nvPr/>
        </p:nvGrpSpPr>
        <p:grpSpPr>
          <a:xfrm>
            <a:off x="537179" y="722755"/>
            <a:ext cx="5558821" cy="5568105"/>
            <a:chOff x="4188196" y="2127479"/>
            <a:chExt cx="3910692" cy="3650794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xmlns="" id="{240D7E02-9954-4126-B5A3-C912C67CCFA6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58" name="任意多边形 93">
                <a:extLst>
                  <a:ext uri="{FF2B5EF4-FFF2-40B4-BE49-F238E27FC236}">
                    <a16:creationId xmlns:a16="http://schemas.microsoft.com/office/drawing/2014/main" xmlns="" id="{F041B4B8-E559-4E8B-BE1B-DE43F91326B0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矩形: 圆角 58">
                <a:extLst>
                  <a:ext uri="{FF2B5EF4-FFF2-40B4-BE49-F238E27FC236}">
                    <a16:creationId xmlns:a16="http://schemas.microsoft.com/office/drawing/2014/main" xmlns="" id="{62366879-AC7D-4FDE-867E-5537846714D6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任意多边形 93">
                <a:extLst>
                  <a:ext uri="{FF2B5EF4-FFF2-40B4-BE49-F238E27FC236}">
                    <a16:creationId xmlns:a16="http://schemas.microsoft.com/office/drawing/2014/main" xmlns="" id="{F29A4C61-6254-4704-BFA4-B47A62E75E69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任意多边形 93">
                <a:extLst>
                  <a:ext uri="{FF2B5EF4-FFF2-40B4-BE49-F238E27FC236}">
                    <a16:creationId xmlns:a16="http://schemas.microsoft.com/office/drawing/2014/main" xmlns="" id="{B8E7997D-C729-4D65-997F-26942A1306CE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任意多边形 93">
                <a:extLst>
                  <a:ext uri="{FF2B5EF4-FFF2-40B4-BE49-F238E27FC236}">
                    <a16:creationId xmlns:a16="http://schemas.microsoft.com/office/drawing/2014/main" xmlns="" id="{723DA842-4432-4923-9341-66AF97786D97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xmlns="" id="{58AE82ED-945E-41D9-95E9-9937E3CCECE9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xmlns="" id="{DE14EB91-C274-4A5F-8C88-6AE8FFFCD3EA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xmlns="" id="{BA745643-02EE-45EA-A261-4EDF2287CE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xmlns="" id="{AAE2C8B6-BEE2-49CC-B79A-E589939547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 3">
            <a:extLst>
              <a:ext uri="{FF2B5EF4-FFF2-40B4-BE49-F238E27FC236}">
                <a16:creationId xmlns:a16="http://schemas.microsoft.com/office/drawing/2014/main" xmlns="" id="{03E9CC9E-FD6F-45E0-B539-6CF0039C9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628" y="907420"/>
            <a:ext cx="5292080" cy="5257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hangingPunct="0">
              <a:lnSpc>
                <a:spcPct val="90000"/>
              </a:lnSpc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//testVariable.cpp</a:t>
            </a:r>
          </a:p>
          <a:p>
            <a:pPr hangingPunct="0">
              <a:lnSpc>
                <a:spcPct val="90000"/>
              </a:lnSpc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#include&lt;iostream&gt;</a:t>
            </a:r>
          </a:p>
          <a:p>
            <a:pPr hangingPunct="0">
              <a:lnSpc>
                <a:spcPct val="90000"/>
              </a:lnSpc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using namespace std;</a:t>
            </a:r>
          </a:p>
          <a:p>
            <a:pPr hangingPunct="0">
              <a:lnSpc>
                <a:spcPct val="90000"/>
              </a:lnSpc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</a:p>
          <a:p>
            <a:pPr hangingPunct="0">
              <a:lnSpc>
                <a:spcPct val="90000"/>
              </a:lnSpc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	const double PI=3.14;		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hangingPunct="0"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//声明表示圆的半径的变量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double r;			</a:t>
            </a:r>
          </a:p>
          <a:p>
            <a:pPr hangingPunct="0">
              <a:lnSpc>
                <a:spcPct val="90000"/>
              </a:lnSpc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cout&lt;&lt;"请输入圆的半径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";</a:t>
            </a:r>
          </a:p>
          <a:p>
            <a:pPr hangingPunct="0">
              <a:lnSpc>
                <a:spcPct val="90000"/>
              </a:lnSpc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cin&gt;&gt;r;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//输入圆的半径</a:t>
            </a:r>
          </a:p>
          <a:p>
            <a:pPr hangingPunct="0">
              <a:lnSpc>
                <a:spcPct val="90000"/>
              </a:lnSpc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cout&lt;&lt;"圆的周长是："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hangingPunct="0"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   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 2*PI*r&lt;&lt;endl;		cout&lt;&lt;"圆的面积是："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hangingPunct="0">
              <a:lnSpc>
                <a:spcPct val="9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&lt;&lt;PI*r*r&lt;&lt;endl;		</a:t>
            </a:r>
          </a:p>
          <a:p>
            <a:pPr hangingPunct="0">
              <a:lnSpc>
                <a:spcPct val="90000"/>
              </a:lnSpc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</a:p>
          <a:p>
            <a:pPr hangingPunct="0">
              <a:lnSpc>
                <a:spcPct val="90000"/>
              </a:lnSpc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pPr hangingPunct="0">
              <a:lnSpc>
                <a:spcPct val="90000"/>
              </a:lnSpc>
              <a:spcBef>
                <a:spcPts val="600"/>
              </a:spcBef>
              <a:buClr>
                <a:srgbClr val="7030A0"/>
              </a:buClr>
            </a:pPr>
            <a:endParaRPr lang="zh-CN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A63547E6-9AB3-4ED6-AA34-5CAB10A26868}"/>
              </a:ext>
            </a:extLst>
          </p:cNvPr>
          <p:cNvGrpSpPr/>
          <p:nvPr/>
        </p:nvGrpSpPr>
        <p:grpSpPr>
          <a:xfrm>
            <a:off x="6191542" y="722754"/>
            <a:ext cx="5458679" cy="539885"/>
            <a:chOff x="679948" y="1028702"/>
            <a:chExt cx="5458679" cy="53988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xmlns="" id="{CC212EBF-FC68-4105-AC94-48CD6C01B9D5}"/>
                </a:ext>
              </a:extLst>
            </p:cNvPr>
            <p:cNvSpPr/>
            <p:nvPr/>
          </p:nvSpPr>
          <p:spPr>
            <a:xfrm>
              <a:off x="749029" y="1070043"/>
              <a:ext cx="5335971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流程图: 手动输入 35">
              <a:extLst>
                <a:ext uri="{FF2B5EF4-FFF2-40B4-BE49-F238E27FC236}">
                  <a16:creationId xmlns:a16="http://schemas.microsoft.com/office/drawing/2014/main" xmlns="" id="{C94FE005-8999-4B22-B61D-4A09E1B34241}"/>
                </a:ext>
              </a:extLst>
            </p:cNvPr>
            <p:cNvSpPr/>
            <p:nvPr/>
          </p:nvSpPr>
          <p:spPr>
            <a:xfrm rot="5400000">
              <a:off x="1135003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xmlns="" id="{AC280A75-51B7-4540-A349-4EDD58563291}"/>
                </a:ext>
              </a:extLst>
            </p:cNvPr>
            <p:cNvSpPr txBox="1"/>
            <p:nvPr/>
          </p:nvSpPr>
          <p:spPr>
            <a:xfrm>
              <a:off x="679948" y="1075307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xmlns="" id="{FDA4648C-A858-4014-B323-8DDA6F6D5CCD}"/>
                </a:ext>
              </a:extLst>
            </p:cNvPr>
            <p:cNvSpPr txBox="1"/>
            <p:nvPr/>
          </p:nvSpPr>
          <p:spPr>
            <a:xfrm>
              <a:off x="1917337" y="1060745"/>
              <a:ext cx="41676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计算任意一个圆的周长和面积。</a:t>
              </a: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xmlns="" id="{AE32EDB1-2133-4E37-A2FF-C7BDA4DF0698}"/>
                </a:ext>
              </a:extLst>
            </p:cNvPr>
            <p:cNvGrpSpPr/>
            <p:nvPr/>
          </p:nvGrpSpPr>
          <p:grpSpPr>
            <a:xfrm>
              <a:off x="5985813" y="1041430"/>
              <a:ext cx="152814" cy="165397"/>
              <a:chOff x="6003919" y="1023324"/>
              <a:chExt cx="152814" cy="165397"/>
            </a:xfrm>
          </p:grpSpPr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xmlns="" id="{641E14FF-AC5D-4121-88DA-CCECB2E710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3919" y="1028703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xmlns="" id="{136040AA-08A8-4C2F-87F2-B0FF0ACAAD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4940" y="1023324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xmlns="" id="{752FB088-2EC7-4973-AAD4-A91C7947D649}"/>
                </a:ext>
              </a:extLst>
            </p:cNvPr>
            <p:cNvGrpSpPr/>
            <p:nvPr/>
          </p:nvGrpSpPr>
          <p:grpSpPr>
            <a:xfrm rot="5400000">
              <a:off x="5972349" y="1381231"/>
              <a:ext cx="152814" cy="165397"/>
              <a:chOff x="6186413" y="1206196"/>
              <a:chExt cx="152814" cy="165397"/>
            </a:xfrm>
          </p:grpSpPr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xmlns="" id="{4DFA01CD-A05E-4019-A4BC-6A4242A479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3" y="1206196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xmlns="" id="{0DD6AE5C-1F3B-46F6-ABFE-2CBBBE0798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5" y="1206196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9470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5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F08761DE-7445-451D-92EC-63D762673889}"/>
              </a:ext>
            </a:extLst>
          </p:cNvPr>
          <p:cNvSpPr txBox="1"/>
          <p:nvPr/>
        </p:nvSpPr>
        <p:spPr>
          <a:xfrm>
            <a:off x="2674796" y="1810509"/>
            <a:ext cx="72479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比较例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和例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，可以看到，使用变量能够求解所有计算圆的周长</a:t>
            </a:r>
            <a:r>
              <a:rPr lang="zh-CN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面积</a:t>
            </a:r>
            <a:r>
              <a:rPr lang="zh-CN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问题。这使程序变得灵活，具有通用性。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这两个例子采用的是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程序设计方法。本课程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程序设计基础（上）都采用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方法，在程序设计基础（下）将学习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OOP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程序设计方法。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endParaRPr lang="zh-CN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="" id="{F9E15E2A-3547-4A88-94EF-57D1BE475F30}"/>
              </a:ext>
            </a:extLst>
          </p:cNvPr>
          <p:cNvGrpSpPr/>
          <p:nvPr/>
        </p:nvGrpSpPr>
        <p:grpSpPr>
          <a:xfrm rot="10800000" flipH="1">
            <a:off x="2198940" y="1357440"/>
            <a:ext cx="8188565" cy="4494726"/>
            <a:chOff x="850264" y="1121062"/>
            <a:chExt cx="11341335" cy="596785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xmlns="" id="{C787B869-4C99-4D17-BF01-2FD723C563D5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:a16="http://schemas.microsoft.com/office/drawing/2014/main" xmlns="" id="{C6AA0518-EB65-49B7-87C8-F9D6C829C8C7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xmlns="" id="{9C95F1DA-830D-4C06-828A-B12B5385CFEE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:a16="http://schemas.microsoft.com/office/drawing/2014/main" xmlns="" id="{D3B6E113-D458-4600-8C96-B5BF232714A6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:a16="http://schemas.microsoft.com/office/drawing/2014/main" xmlns="" id="{F3586601-DD1D-4A0D-BF77-5577C57A76DC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:a16="http://schemas.microsoft.com/office/drawing/2014/main" xmlns="" id="{AE6DAD86-2128-40A8-8BD4-2B713B8045A2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xmlns="" id="{1C975F3C-412E-4314-924D-6203630BC375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xmlns="" id="{55979544-58AB-4556-A422-8C4B25FE5C0F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xmlns="" id="{608616CA-1957-4D84-8AB1-B7A44A1F1694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345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lvl="0">
              <a:lnSpc>
                <a:spcPct val="125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写出下面数学公式的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表达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式：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25000"/>
              </a:lnSpc>
              <a:spcBef>
                <a:spcPts val="600"/>
              </a:spcBef>
              <a:buClr>
                <a:srgbClr val="7030A0"/>
              </a:buClr>
            </a:pP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25000"/>
              </a:lnSpc>
              <a:spcBef>
                <a:spcPts val="600"/>
              </a:spcBef>
              <a:buClr>
                <a:srgbClr val="7030A0"/>
              </a:buClr>
            </a:pPr>
            <a:endParaRPr lang="zh-CN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>
            <p:custDataLst>
              <p:tags r:id="rId4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作答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0" name="Rectangle 9"/>
          <p:cNvSpPr/>
          <p:nvPr>
            <p:custDataLst>
              <p:tags r:id="rId5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6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正常使用主观题需</a:t>
            </a:r>
            <a:r>
              <a:rPr lang="en-US" altLang="zh-CN" sz="16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2.0</a:t>
            </a:r>
            <a:r>
              <a:rPr lang="zh-CN" altLang="en-US" sz="16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以上版本雨课堂</a:t>
            </a:r>
            <a:endParaRPr lang="zh-CN" altLang="en-US" sz="1600">
              <a:solidFill>
                <a:srgbClr val="F84F41"/>
              </a:solidFill>
              <a:latin typeface="Microsoft Yahei"/>
              <a:ea typeface="Microsoft Yahei"/>
              <a:sym typeface="Microsoft Yahei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8992758"/>
              </p:ext>
            </p:extLst>
          </p:nvPr>
        </p:nvGraphicFramePr>
        <p:xfrm>
          <a:off x="3639366" y="1783398"/>
          <a:ext cx="2374900" cy="160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13" imgW="469800" imgH="317160" progId="Equation.DSMT4">
                  <p:embed/>
                </p:oleObj>
              </mc:Choice>
              <mc:Fallback>
                <p:oleObj name="Equation" r:id="rId13" imgW="469800" imgH="31716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9366" y="1783398"/>
                        <a:ext cx="2374900" cy="160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8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2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  <a:endParaRPr lang="zh-CN" altLang="en-US" sz="2000" dirty="0">
                <a:solidFill>
                  <a:srgbClr val="80808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</p:grpSp>
      <p:pic>
        <p:nvPicPr>
          <p:cNvPr id="2" name="Picture 1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82206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VOICEALLOWED" val="False"/>
  <p:tag name="PROBLEMSCORE" val="2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1086</Words>
  <Application>Microsoft Office PowerPoint</Application>
  <PresentationFormat>Custom</PresentationFormat>
  <Paragraphs>96</Paragraphs>
  <Slides>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Office 主题​​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zhaohong</cp:lastModifiedBy>
  <cp:revision>62</cp:revision>
  <dcterms:created xsi:type="dcterms:W3CDTF">2018-07-20T07:37:48Z</dcterms:created>
  <dcterms:modified xsi:type="dcterms:W3CDTF">2019-10-14T08:36:15Z</dcterms:modified>
</cp:coreProperties>
</file>